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7104063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787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57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362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150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93824" algn="l" defTabSz="95753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872589" algn="l" defTabSz="95753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51354" algn="l" defTabSz="95753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830119" algn="l" defTabSz="95753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es Peters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EC9"/>
    <a:srgbClr val="92D050"/>
    <a:srgbClr val="387D99"/>
    <a:srgbClr val="386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7921" autoAdjust="0"/>
  </p:normalViewPr>
  <p:slideViewPr>
    <p:cSldViewPr>
      <p:cViewPr>
        <p:scale>
          <a:sx n="200" d="100"/>
          <a:sy n="200" d="100"/>
        </p:scale>
        <p:origin x="-1602" y="-6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737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87" tIns="11195" rIns="22387" bIns="11195" numCol="1" anchor="t" anchorCtr="0" compatLnSpc="1">
            <a:prstTxWarp prst="textNoShape">
              <a:avLst/>
            </a:prstTxWarp>
          </a:bodyPr>
          <a:lstStyle>
            <a:lvl1pPr defTabSz="223408">
              <a:defRPr sz="3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6" y="2"/>
            <a:ext cx="3078737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87" tIns="11195" rIns="22387" bIns="11195" numCol="1" anchor="t" anchorCtr="0" compatLnSpc="1">
            <a:prstTxWarp prst="textNoShape">
              <a:avLst/>
            </a:prstTxWarp>
          </a:bodyPr>
          <a:lstStyle>
            <a:lvl1pPr algn="r" defTabSz="223408">
              <a:defRPr sz="300"/>
            </a:lvl1pPr>
          </a:lstStyle>
          <a:p>
            <a:fld id="{D748DC02-7331-4878-8B6F-7F22B9D6F318}" type="datetimeFigureOut">
              <a:rPr lang="en-US"/>
              <a:pPr/>
              <a:t>6/11/2017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68"/>
            <a:ext cx="3078737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87" tIns="11195" rIns="22387" bIns="11195" numCol="1" anchor="b" anchorCtr="0" compatLnSpc="1">
            <a:prstTxWarp prst="textNoShape">
              <a:avLst/>
            </a:prstTxWarp>
          </a:bodyPr>
          <a:lstStyle>
            <a:lvl1pPr defTabSz="223408">
              <a:defRPr sz="3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6" y="9721868"/>
            <a:ext cx="3078737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87" tIns="11195" rIns="22387" bIns="11195" numCol="1" anchor="b" anchorCtr="0" compatLnSpc="1">
            <a:prstTxWarp prst="textNoShape">
              <a:avLst/>
            </a:prstTxWarp>
          </a:bodyPr>
          <a:lstStyle>
            <a:lvl1pPr algn="r" defTabSz="223408">
              <a:defRPr sz="300"/>
            </a:lvl1pPr>
          </a:lstStyle>
          <a:p>
            <a:fld id="{F3C2E627-4D5A-41F6-B0C0-21BBA21F1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737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3" tIns="47941" rIns="95883" bIns="47941" numCol="1" anchor="t" anchorCtr="0" compatLnSpc="1">
            <a:prstTxWarp prst="textNoShape">
              <a:avLst/>
            </a:prstTxWarp>
          </a:bodyPr>
          <a:lstStyle>
            <a:lvl1pPr defTabSz="959339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786" y="2"/>
            <a:ext cx="3078737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3" tIns="47941" rIns="95883" bIns="47941" numCol="1" anchor="t" anchorCtr="0" compatLnSpc="1">
            <a:prstTxWarp prst="textNoShape">
              <a:avLst/>
            </a:prstTxWarp>
          </a:bodyPr>
          <a:lstStyle>
            <a:lvl1pPr algn="r" defTabSz="959339">
              <a:defRPr sz="1200">
                <a:latin typeface="Calibri" pitchFamily="34" charset="0"/>
              </a:defRPr>
            </a:lvl1pPr>
          </a:lstStyle>
          <a:p>
            <a:fld id="{C30E839C-2F63-4EFD-A209-E3868E543C17}" type="datetimeFigureOut">
              <a:rPr lang="en-US"/>
              <a:pPr/>
              <a:t>6/11/2017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768350"/>
            <a:ext cx="26574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716" y="4861782"/>
            <a:ext cx="568263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3" tIns="47941" rIns="95883" bIns="47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68"/>
            <a:ext cx="3078737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3" tIns="47941" rIns="95883" bIns="47941" numCol="1" anchor="b" anchorCtr="0" compatLnSpc="1">
            <a:prstTxWarp prst="textNoShape">
              <a:avLst/>
            </a:prstTxWarp>
          </a:bodyPr>
          <a:lstStyle>
            <a:lvl1pPr defTabSz="959339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786" y="9721868"/>
            <a:ext cx="3078737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3" tIns="47941" rIns="95883" bIns="47941" numCol="1" anchor="b" anchorCtr="0" compatLnSpc="1">
            <a:prstTxWarp prst="textNoShape">
              <a:avLst/>
            </a:prstTxWarp>
          </a:bodyPr>
          <a:lstStyle>
            <a:lvl1pPr algn="r" defTabSz="959339">
              <a:defRPr sz="1200">
                <a:latin typeface="Calibri" pitchFamily="34" charset="0"/>
              </a:defRPr>
            </a:lvl1pPr>
          </a:lstStyle>
          <a:p>
            <a:fld id="{83078FF8-FD05-45F5-8CFA-E8260B2F3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6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78765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57530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36295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15059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393824" algn="l" defTabSz="95753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872589" algn="l" defTabSz="95753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351354" algn="l" defTabSz="95753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830119" algn="l" defTabSz="95753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24088" y="768350"/>
            <a:ext cx="2657475" cy="3838575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6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4F1E-F70B-4473-8BC3-93B7B9F9ADB9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85BC-59D8-4697-B6B6-4DDC9E9F9A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F705-36D1-4EA6-8BD5-BAFB562195A5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BD74-9BFA-41FE-8AAF-E33AE8E9A9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27A0-6F75-4E0D-877D-7380830FF7A3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A3EE7-5AA4-4E78-9B98-C1C62A2BC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7F18-4540-4767-9616-8B75EE9ADB66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31DB-83F3-4E65-98B2-27A203B1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3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5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0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AB4F-F299-4044-9D04-EC4494164868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ED5D-B80B-4B6D-9A73-149B03CE0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BD60-B4EC-4BB0-AF7F-181186AAFD08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1CAC-AA29-4998-A094-72257700B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61" indent="0">
              <a:buNone/>
              <a:defRPr sz="2000" b="1"/>
            </a:lvl2pPr>
            <a:lvl3pPr marL="914523" indent="0">
              <a:buNone/>
              <a:defRPr sz="1800" b="1"/>
            </a:lvl3pPr>
            <a:lvl4pPr marL="1371784" indent="0">
              <a:buNone/>
              <a:defRPr sz="1600" b="1"/>
            </a:lvl4pPr>
            <a:lvl5pPr marL="1829046" indent="0">
              <a:buNone/>
              <a:defRPr sz="1600" b="1"/>
            </a:lvl5pPr>
            <a:lvl6pPr marL="2286307" indent="0">
              <a:buNone/>
              <a:defRPr sz="1600" b="1"/>
            </a:lvl6pPr>
            <a:lvl7pPr marL="2743568" indent="0">
              <a:buNone/>
              <a:defRPr sz="1600" b="1"/>
            </a:lvl7pPr>
            <a:lvl8pPr marL="3200830" indent="0">
              <a:buNone/>
              <a:defRPr sz="1600" b="1"/>
            </a:lvl8pPr>
            <a:lvl9pPr marL="36580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61" indent="0">
              <a:buNone/>
              <a:defRPr sz="2000" b="1"/>
            </a:lvl2pPr>
            <a:lvl3pPr marL="914523" indent="0">
              <a:buNone/>
              <a:defRPr sz="1800" b="1"/>
            </a:lvl3pPr>
            <a:lvl4pPr marL="1371784" indent="0">
              <a:buNone/>
              <a:defRPr sz="1600" b="1"/>
            </a:lvl4pPr>
            <a:lvl5pPr marL="1829046" indent="0">
              <a:buNone/>
              <a:defRPr sz="1600" b="1"/>
            </a:lvl5pPr>
            <a:lvl6pPr marL="2286307" indent="0">
              <a:buNone/>
              <a:defRPr sz="1600" b="1"/>
            </a:lvl6pPr>
            <a:lvl7pPr marL="2743568" indent="0">
              <a:buNone/>
              <a:defRPr sz="1600" b="1"/>
            </a:lvl7pPr>
            <a:lvl8pPr marL="3200830" indent="0">
              <a:buNone/>
              <a:defRPr sz="1600" b="1"/>
            </a:lvl8pPr>
            <a:lvl9pPr marL="36580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B968-9815-478E-BEAB-2538EF70121A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DBFF-8AE4-477D-80C2-1F03AC87ED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5796-AD67-4513-ABD7-BB722D61A76D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3605-77E2-4F64-897D-28E4A52D55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6359-33BE-4578-B73F-EECF97E777AF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EF6C-ACF9-4A2D-BA51-51C80C69E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61" indent="0">
              <a:buNone/>
              <a:defRPr sz="1200"/>
            </a:lvl2pPr>
            <a:lvl3pPr marL="914523" indent="0">
              <a:buNone/>
              <a:defRPr sz="1000"/>
            </a:lvl3pPr>
            <a:lvl4pPr marL="1371784" indent="0">
              <a:buNone/>
              <a:defRPr sz="900"/>
            </a:lvl4pPr>
            <a:lvl5pPr marL="1829046" indent="0">
              <a:buNone/>
              <a:defRPr sz="900"/>
            </a:lvl5pPr>
            <a:lvl6pPr marL="2286307" indent="0">
              <a:buNone/>
              <a:defRPr sz="900"/>
            </a:lvl6pPr>
            <a:lvl7pPr marL="2743568" indent="0">
              <a:buNone/>
              <a:defRPr sz="900"/>
            </a:lvl7pPr>
            <a:lvl8pPr marL="3200830" indent="0">
              <a:buNone/>
              <a:defRPr sz="900"/>
            </a:lvl8pPr>
            <a:lvl9pPr marL="36580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F95C-6873-47CE-84A5-9D26F1272BE8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3A0B-63BF-4EB6-A286-79AC300D61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61" indent="0">
              <a:buNone/>
              <a:defRPr sz="2800"/>
            </a:lvl2pPr>
            <a:lvl3pPr marL="914523" indent="0">
              <a:buNone/>
              <a:defRPr sz="2400"/>
            </a:lvl3pPr>
            <a:lvl4pPr marL="1371784" indent="0">
              <a:buNone/>
              <a:defRPr sz="2000"/>
            </a:lvl4pPr>
            <a:lvl5pPr marL="1829046" indent="0">
              <a:buNone/>
              <a:defRPr sz="2000"/>
            </a:lvl5pPr>
            <a:lvl6pPr marL="2286307" indent="0">
              <a:buNone/>
              <a:defRPr sz="2000"/>
            </a:lvl6pPr>
            <a:lvl7pPr marL="2743568" indent="0">
              <a:buNone/>
              <a:defRPr sz="2000"/>
            </a:lvl7pPr>
            <a:lvl8pPr marL="3200830" indent="0">
              <a:buNone/>
              <a:defRPr sz="2000"/>
            </a:lvl8pPr>
            <a:lvl9pPr marL="3658091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61" indent="0">
              <a:buNone/>
              <a:defRPr sz="1200"/>
            </a:lvl2pPr>
            <a:lvl3pPr marL="914523" indent="0">
              <a:buNone/>
              <a:defRPr sz="1000"/>
            </a:lvl3pPr>
            <a:lvl4pPr marL="1371784" indent="0">
              <a:buNone/>
              <a:defRPr sz="900"/>
            </a:lvl4pPr>
            <a:lvl5pPr marL="1829046" indent="0">
              <a:buNone/>
              <a:defRPr sz="900"/>
            </a:lvl5pPr>
            <a:lvl6pPr marL="2286307" indent="0">
              <a:buNone/>
              <a:defRPr sz="900"/>
            </a:lvl6pPr>
            <a:lvl7pPr marL="2743568" indent="0">
              <a:buNone/>
              <a:defRPr sz="900"/>
            </a:lvl7pPr>
            <a:lvl8pPr marL="3200830" indent="0">
              <a:buNone/>
              <a:defRPr sz="900"/>
            </a:lvl8pPr>
            <a:lvl9pPr marL="36580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EC0B-4E41-40F6-8473-3059DA18AA48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0AB1-83CF-4106-96C9-BB118533D2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6027DE-6BBB-49E3-BB03-B6AD76938ED3}" type="datetimeFigureOut">
              <a:rPr lang="en-GB"/>
              <a:pPr>
                <a:defRPr/>
              </a:pPr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C76885-3667-4A0C-8ABE-1A79F376DE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5pPr>
      <a:lvl6pPr marL="457261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6pPr>
      <a:lvl7pPr marL="914523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7pPr>
      <a:lvl8pPr marL="1371784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8pPr>
      <a:lvl9pPr marL="1829046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9pPr>
    </p:titleStyle>
    <p:bodyStyle>
      <a:lvl1pPr marL="342946" indent="-3429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50" indent="-285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54" indent="-2286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415" indent="-2286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76" indent="-2286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938" indent="-228631" algn="l" defTabSz="9145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199" indent="-228631" algn="l" defTabSz="9145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461" indent="-228631" algn="l" defTabSz="9145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22" indent="-228631" algn="l" defTabSz="9145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1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23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84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46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07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568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30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091" algn="l" defTabSz="9145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07" name="Picture 71" descr="TNO Logo zwart 300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335" y="1275632"/>
            <a:ext cx="1928701" cy="328996"/>
          </a:xfrm>
          <a:prstGeom prst="rect">
            <a:avLst/>
          </a:prstGeom>
          <a:noFill/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972" y="1872210"/>
            <a:ext cx="6616700" cy="78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480" y="1893230"/>
            <a:ext cx="6580188" cy="7848302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pic>
        <p:nvPicPr>
          <p:cNvPr id="14340" name="Picture 6" descr="*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80" y="380107"/>
            <a:ext cx="1079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06004" y="274511"/>
            <a:ext cx="643666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649EC9"/>
                </a:solidFill>
                <a:latin typeface="Calibri" pitchFamily="34" charset="0"/>
              </a:rPr>
              <a:t>CO</a:t>
            </a:r>
            <a:r>
              <a:rPr lang="en-US" sz="2400" b="1" baseline="-25000" dirty="0">
                <a:solidFill>
                  <a:srgbClr val="649EC9"/>
                </a:solidFill>
                <a:latin typeface="Calibri" pitchFamily="34" charset="0"/>
              </a:rPr>
              <a:t>2</a:t>
            </a:r>
            <a:r>
              <a:rPr lang="en-US" sz="2400" b="1" dirty="0">
                <a:solidFill>
                  <a:srgbClr val="649EC9"/>
                </a:solidFill>
                <a:latin typeface="Calibri" pitchFamily="34" charset="0"/>
              </a:rPr>
              <a:t> storage options and CCS development </a:t>
            </a:r>
            <a:br>
              <a:rPr lang="en-US" sz="2400" b="1" dirty="0">
                <a:solidFill>
                  <a:srgbClr val="649EC9"/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rgbClr val="649EC9"/>
                </a:solidFill>
                <a:latin typeface="Calibri" pitchFamily="34" charset="0"/>
              </a:rPr>
              <a:t>in The Netherlands</a:t>
            </a:r>
          </a:p>
          <a:p>
            <a:pPr algn="r"/>
            <a:br>
              <a:rPr lang="en-US" sz="1100" b="1" dirty="0">
                <a:latin typeface="Calibri" pitchFamily="34" charset="0"/>
              </a:rPr>
            </a:br>
            <a:r>
              <a:rPr lang="en-US" sz="1100" b="1" dirty="0">
                <a:latin typeface="Calibri" pitchFamily="34" charset="0"/>
              </a:rPr>
              <a:t>Filip Neele*, Vincent Vandeweijer</a:t>
            </a:r>
            <a:endParaRPr lang="en-US" sz="1100" b="1" baseline="30000" dirty="0">
              <a:latin typeface="Calibri" pitchFamily="34" charset="0"/>
            </a:endParaRPr>
          </a:p>
          <a:p>
            <a:pPr algn="r"/>
            <a:r>
              <a:rPr lang="en-GB" sz="700" dirty="0">
                <a:latin typeface="Calibri" pitchFamily="34" charset="0"/>
                <a:cs typeface="Calibri" pitchFamily="34" charset="0"/>
              </a:rPr>
              <a:t>TNO, The Netherlands; * filip.neele@tno.nl</a:t>
            </a:r>
            <a:endParaRPr lang="en-GB" sz="700" b="1" dirty="0">
              <a:solidFill>
                <a:srgbClr val="649EC9"/>
              </a:solidFill>
              <a:latin typeface="Calibri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6363259" y="1512552"/>
            <a:ext cx="414113" cy="69046"/>
          </a:xfrm>
          <a:prstGeom prst="chevron">
            <a:avLst>
              <a:gd name="adj" fmla="val 2276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13247" y="1512552"/>
            <a:ext cx="71437" cy="71438"/>
          </a:xfrm>
          <a:prstGeom prst="chevron">
            <a:avLst>
              <a:gd name="adj" fmla="val 22766"/>
            </a:avLst>
          </a:prstGeom>
          <a:solidFill>
            <a:srgbClr val="649EC9"/>
          </a:solidFill>
          <a:ln w="25400">
            <a:solidFill>
              <a:srgbClr val="64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Chevron 57"/>
          <p:cNvSpPr/>
          <p:nvPr/>
        </p:nvSpPr>
        <p:spPr>
          <a:xfrm>
            <a:off x="2132856" y="1512552"/>
            <a:ext cx="4208380" cy="69046"/>
          </a:xfrm>
          <a:prstGeom prst="chevron">
            <a:avLst>
              <a:gd name="adj" fmla="val 22766"/>
            </a:avLst>
          </a:prstGeom>
          <a:solidFill>
            <a:srgbClr val="649EC9"/>
          </a:solidFill>
          <a:ln>
            <a:solidFill>
              <a:srgbClr val="64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9" tIns="208820" rIns="417639" bIns="2088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00916" y="1301987"/>
            <a:ext cx="643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/>
              <a:t>June 2017 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59360" y="4212156"/>
            <a:ext cx="3289945" cy="342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lvl="0"/>
            <a:r>
              <a:rPr lang="en-US" sz="10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CCS In The Netherlands</a:t>
            </a:r>
          </a:p>
          <a:p>
            <a:pPr lvl="0"/>
            <a:endParaRPr lang="en-US" sz="800" b="1" dirty="0">
              <a:solidFill>
                <a:schemeClr val="accent1"/>
              </a:solidFill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2004 – 2014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CATO programme </a:t>
            </a:r>
            <a:r>
              <a:rPr lang="en-GB" sz="800" dirty="0">
                <a:latin typeface="+mn-lt"/>
                <a:cs typeface="Calibri" pitchFamily="34" charset="0"/>
              </a:rPr>
              <a:t>– national CO</a:t>
            </a:r>
            <a:r>
              <a:rPr lang="en-GB" sz="800" baseline="-25000" dirty="0">
                <a:latin typeface="+mn-lt"/>
                <a:cs typeface="Calibri" pitchFamily="34" charset="0"/>
              </a:rPr>
              <a:t>2</a:t>
            </a:r>
            <a:r>
              <a:rPr lang="en-GB" sz="800" dirty="0">
                <a:latin typeface="+mn-lt"/>
                <a:cs typeface="Calibri" pitchFamily="34" charset="0"/>
              </a:rPr>
              <a:t> capture, transport and storage R&amp;D programme, budget M€ 60. Programme topics cover technical, regulatory and public awareness. The programme supports the development of the ROAD project.</a:t>
            </a:r>
          </a:p>
          <a:p>
            <a:pPr algn="just"/>
            <a:endParaRPr lang="en-GB" sz="800" b="1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2004 – 2011</a:t>
            </a:r>
            <a:r>
              <a:rPr lang="en-GB" sz="800" dirty="0">
                <a:latin typeface="+mn-lt"/>
                <a:cs typeface="Calibri" pitchFamily="34" charset="0"/>
              </a:rPr>
              <a:t>: Several onshore storage options explored, until under influence of public opinion onshore storage is delayed, until geological storage of CO</a:t>
            </a:r>
            <a:r>
              <a:rPr lang="en-GB" sz="800" baseline="-25000" dirty="0">
                <a:latin typeface="+mn-lt"/>
                <a:cs typeface="Calibri" pitchFamily="34" charset="0"/>
              </a:rPr>
              <a:t>2</a:t>
            </a:r>
            <a:r>
              <a:rPr lang="en-GB" sz="800" dirty="0">
                <a:latin typeface="+mn-lt"/>
                <a:cs typeface="Calibri" pitchFamily="34" charset="0"/>
              </a:rPr>
              <a:t> is sufficiently demonstrated in offshore reservoirs.</a:t>
            </a:r>
          </a:p>
          <a:p>
            <a:pPr algn="just"/>
            <a:endParaRPr lang="en-GB" sz="800" b="1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2004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Start of re-injection of CO</a:t>
            </a:r>
            <a:r>
              <a:rPr lang="en-GB" sz="800" baseline="-250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2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 in the offshore K12-B field </a:t>
            </a:r>
            <a:r>
              <a:rPr lang="en-GB" sz="800" dirty="0">
                <a:latin typeface="+mn-lt"/>
                <a:cs typeface="Calibri" pitchFamily="34" charset="0"/>
              </a:rPr>
              <a:t>by operator ENGIE. By 2016, about 100 </a:t>
            </a:r>
            <a:r>
              <a:rPr lang="en-GB" sz="800" dirty="0" err="1">
                <a:latin typeface="+mn-lt"/>
                <a:cs typeface="Calibri" pitchFamily="34" charset="0"/>
              </a:rPr>
              <a:t>kt</a:t>
            </a:r>
            <a:r>
              <a:rPr lang="en-GB" sz="800" dirty="0">
                <a:latin typeface="+mn-lt"/>
                <a:cs typeface="Calibri" pitchFamily="34" charset="0"/>
              </a:rPr>
              <a:t> has been re-injected, to study the behaviour of CO</a:t>
            </a:r>
            <a:r>
              <a:rPr lang="en-GB" sz="800" baseline="-25000" dirty="0">
                <a:latin typeface="+mn-lt"/>
                <a:cs typeface="Calibri" pitchFamily="34" charset="0"/>
              </a:rPr>
              <a:t>2</a:t>
            </a:r>
            <a:r>
              <a:rPr lang="en-GB" sz="800" dirty="0">
                <a:latin typeface="+mn-lt"/>
                <a:cs typeface="Calibri" pitchFamily="34" charset="0"/>
              </a:rPr>
              <a:t> in the reservoir.</a:t>
            </a:r>
          </a:p>
          <a:p>
            <a:pPr algn="just"/>
            <a:endParaRPr lang="en-GB" sz="800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2009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Start of development of the </a:t>
            </a:r>
            <a:r>
              <a:rPr lang="en-GB" sz="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ROAD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 project</a:t>
            </a:r>
            <a:r>
              <a:rPr lang="en-GB" sz="800" dirty="0">
                <a:latin typeface="+mn-lt"/>
                <a:cs typeface="Calibri" pitchFamily="34" charset="0"/>
              </a:rPr>
              <a:t>– CO</a:t>
            </a:r>
            <a:r>
              <a:rPr lang="en-GB" sz="800" baseline="-25000" dirty="0">
                <a:latin typeface="+mn-lt"/>
                <a:cs typeface="Calibri" pitchFamily="34" charset="0"/>
              </a:rPr>
              <a:t>2</a:t>
            </a:r>
            <a:r>
              <a:rPr lang="en-GB" sz="800" dirty="0">
                <a:latin typeface="+mn-lt"/>
                <a:cs typeface="Calibri" pitchFamily="34" charset="0"/>
              </a:rPr>
              <a:t> capture from new coal-fired power plant in the Rotterdam harbour, with storage in an offshore depleted gas field. Capture target is 1.1 </a:t>
            </a:r>
            <a:r>
              <a:rPr lang="en-GB" sz="800" dirty="0" err="1">
                <a:latin typeface="+mn-lt"/>
                <a:cs typeface="Calibri" pitchFamily="34" charset="0"/>
              </a:rPr>
              <a:t>Mtpa</a:t>
            </a:r>
            <a:r>
              <a:rPr lang="en-GB" sz="800" dirty="0">
                <a:latin typeface="+mn-lt"/>
                <a:cs typeface="Calibri" pitchFamily="34" charset="0"/>
              </a:rPr>
              <a:t>. The project currently awaits FID.</a:t>
            </a:r>
          </a:p>
          <a:p>
            <a:pPr algn="just"/>
            <a:endParaRPr lang="en-GB" sz="800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2009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London Protocol </a:t>
            </a:r>
            <a:r>
              <a:rPr lang="en-GB" sz="800" dirty="0">
                <a:latin typeface="+mn-lt"/>
                <a:cs typeface="Calibri" pitchFamily="34" charset="0"/>
              </a:rPr>
              <a:t>signed by The Netherlands.</a:t>
            </a:r>
          </a:p>
          <a:p>
            <a:pPr algn="just"/>
            <a:endParaRPr lang="en-GB" sz="800" b="1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2010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National CO</a:t>
            </a:r>
            <a:r>
              <a:rPr lang="en-GB" sz="800" baseline="-250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2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 transport and storage roadmap</a:t>
            </a:r>
            <a:r>
              <a:rPr lang="en-GB" sz="800" dirty="0">
                <a:latin typeface="+mn-lt"/>
                <a:cs typeface="Calibri" pitchFamily="34" charset="0"/>
              </a:rPr>
              <a:t>, set up by prospective national transport and storage coordinators.</a:t>
            </a:r>
          </a:p>
          <a:p>
            <a:pPr algn="just"/>
            <a:endParaRPr lang="en-GB" sz="800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2010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The onshore storage project in </a:t>
            </a:r>
            <a:r>
              <a:rPr lang="en-GB" sz="800" dirty="0" err="1">
                <a:solidFill>
                  <a:schemeClr val="accent1"/>
                </a:solidFill>
                <a:latin typeface="+mn-lt"/>
                <a:cs typeface="Calibri" pitchFamily="34" charset="0"/>
              </a:rPr>
              <a:t>Barendrecht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 cancelled </a:t>
            </a:r>
            <a:r>
              <a:rPr lang="en-GB" sz="800" dirty="0">
                <a:latin typeface="+mn-lt"/>
                <a:cs typeface="Calibri" pitchFamily="34" charset="0"/>
              </a:rPr>
              <a:t>due to public opposition.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25255"/>
              </p:ext>
            </p:extLst>
          </p:nvPr>
        </p:nvGraphicFramePr>
        <p:xfrm>
          <a:off x="214873" y="1977077"/>
          <a:ext cx="3227496" cy="208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700">
                  <a:extLst>
                    <a:ext uri="{9D8B030D-6E8A-4147-A177-3AD203B41FA5}">
                      <a16:colId xmlns:a16="http://schemas.microsoft.com/office/drawing/2014/main" val="2199255194"/>
                    </a:ext>
                  </a:extLst>
                </a:gridCol>
                <a:gridCol w="790389">
                  <a:extLst>
                    <a:ext uri="{9D8B030D-6E8A-4147-A177-3AD203B41FA5}">
                      <a16:colId xmlns:a16="http://schemas.microsoft.com/office/drawing/2014/main" val="2797133076"/>
                    </a:ext>
                  </a:extLst>
                </a:gridCol>
                <a:gridCol w="682609">
                  <a:extLst>
                    <a:ext uri="{9D8B030D-6E8A-4147-A177-3AD203B41FA5}">
                      <a16:colId xmlns:a16="http://schemas.microsoft.com/office/drawing/2014/main" val="1447394517"/>
                    </a:ext>
                  </a:extLst>
                </a:gridCol>
                <a:gridCol w="738798">
                  <a:extLst>
                    <a:ext uri="{9D8B030D-6E8A-4147-A177-3AD203B41FA5}">
                      <a16:colId xmlns:a16="http://schemas.microsoft.com/office/drawing/2014/main" val="531956997"/>
                    </a:ext>
                  </a:extLst>
                </a:gridCol>
              </a:tblGrid>
              <a:tr h="231555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Storage capacity in The Netherlands (2017)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552854"/>
                  </a:ext>
                </a:extLst>
              </a:tr>
              <a:tr h="370487">
                <a:tc>
                  <a:txBody>
                    <a:bodyPr/>
                    <a:lstStyle/>
                    <a:p>
                      <a:r>
                        <a:rPr lang="en-GB" sz="900" dirty="0"/>
                        <a:t>Depleted gas fields offshore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1000 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clusters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70864"/>
                  </a:ext>
                </a:extLst>
              </a:tr>
              <a:tr h="37048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Practical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100 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Assessed in some</a:t>
                      </a:r>
                      <a:r>
                        <a:rPr lang="en-GB" sz="900" baseline="0" dirty="0"/>
                        <a:t> detail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870338"/>
                  </a:ext>
                </a:extLst>
              </a:tr>
              <a:tr h="37048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Matched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 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Storage license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12367"/>
                  </a:ext>
                </a:extLst>
              </a:tr>
              <a:tr h="370487">
                <a:tc>
                  <a:txBody>
                    <a:bodyPr/>
                    <a:lstStyle/>
                    <a:p>
                      <a:r>
                        <a:rPr lang="en-GB" sz="900" dirty="0"/>
                        <a:t>Saline formations offshore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Theoretical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1500</a:t>
                      </a:r>
                      <a:r>
                        <a:rPr lang="en-GB" sz="900" baseline="0" dirty="0"/>
                        <a:t>+ Mt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917472"/>
                  </a:ext>
                </a:extLst>
              </a:tr>
              <a:tr h="37048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200</a:t>
                      </a:r>
                      <a:r>
                        <a:rPr lang="en-GB" sz="900" baseline="0" dirty="0"/>
                        <a:t> Mt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Assessed in some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0948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2927"/>
              </p:ext>
            </p:extLst>
          </p:nvPr>
        </p:nvGraphicFramePr>
        <p:xfrm>
          <a:off x="208562" y="7941332"/>
          <a:ext cx="3544474" cy="1578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70">
                  <a:extLst>
                    <a:ext uri="{9D8B030D-6E8A-4147-A177-3AD203B41FA5}">
                      <a16:colId xmlns:a16="http://schemas.microsoft.com/office/drawing/2014/main" val="3878983223"/>
                    </a:ext>
                  </a:extLst>
                </a:gridCol>
                <a:gridCol w="620206">
                  <a:extLst>
                    <a:ext uri="{9D8B030D-6E8A-4147-A177-3AD203B41FA5}">
                      <a16:colId xmlns:a16="http://schemas.microsoft.com/office/drawing/2014/main" val="1929880315"/>
                    </a:ext>
                  </a:extLst>
                </a:gridCol>
                <a:gridCol w="826941">
                  <a:extLst>
                    <a:ext uri="{9D8B030D-6E8A-4147-A177-3AD203B41FA5}">
                      <a16:colId xmlns:a16="http://schemas.microsoft.com/office/drawing/2014/main" val="2828954942"/>
                    </a:ext>
                  </a:extLst>
                </a:gridCol>
                <a:gridCol w="689117">
                  <a:extLst>
                    <a:ext uri="{9D8B030D-6E8A-4147-A177-3AD203B41FA5}">
                      <a16:colId xmlns:a16="http://schemas.microsoft.com/office/drawing/2014/main" val="4130979838"/>
                    </a:ext>
                  </a:extLst>
                </a:gridCol>
                <a:gridCol w="780440">
                  <a:extLst>
                    <a:ext uri="{9D8B030D-6E8A-4147-A177-3AD203B41FA5}">
                      <a16:colId xmlns:a16="http://schemas.microsoft.com/office/drawing/2014/main" val="4280796816"/>
                    </a:ext>
                  </a:extLst>
                </a:gridCol>
              </a:tblGrid>
              <a:tr h="370032">
                <a:tc gridSpan="3">
                  <a:txBody>
                    <a:bodyPr/>
                    <a:lstStyle/>
                    <a:p>
                      <a:r>
                        <a:rPr lang="en-GB" sz="900" dirty="0"/>
                        <a:t>CCS projects The Netherlands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</a:t>
                      </a:r>
                      <a:r>
                        <a:rPr lang="en-GB" sz="900" baseline="-25000" dirty="0"/>
                        <a:t>2</a:t>
                      </a:r>
                      <a:r>
                        <a:rPr lang="en-GB" sz="900" baseline="0" dirty="0"/>
                        <a:t> volume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632611"/>
                  </a:ext>
                </a:extLst>
              </a:tr>
              <a:tr h="657835">
                <a:tc>
                  <a:txBody>
                    <a:bodyPr/>
                    <a:lstStyle/>
                    <a:p>
                      <a:r>
                        <a:rPr lang="en-GB" sz="900" dirty="0"/>
                        <a:t>Pilot</a:t>
                      </a:r>
                      <a:r>
                        <a:rPr lang="en-GB" sz="900" baseline="0" dirty="0"/>
                        <a:t> projects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K12-B offshore gas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Re-injection of separated CO</a:t>
                      </a:r>
                      <a:r>
                        <a:rPr lang="en-GB" sz="900" baseline="-25000" dirty="0"/>
                        <a:t>2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2004 -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100 </a:t>
                      </a:r>
                      <a:r>
                        <a:rPr lang="en-GB" sz="900" dirty="0" err="1"/>
                        <a:t>kt</a:t>
                      </a:r>
                      <a:r>
                        <a:rPr lang="en-GB" sz="900" dirty="0"/>
                        <a:t>, cumulative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844452"/>
                  </a:ext>
                </a:extLst>
              </a:tr>
              <a:tr h="550602">
                <a:tc>
                  <a:txBody>
                    <a:bodyPr/>
                    <a:lstStyle/>
                    <a:p>
                      <a:r>
                        <a:rPr lang="en-GB" sz="900" dirty="0"/>
                        <a:t>Demo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Storage in depleted gas</a:t>
                      </a:r>
                      <a:r>
                        <a:rPr lang="en-GB" sz="900" baseline="0" dirty="0"/>
                        <a:t> field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Awaiting 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1.1 </a:t>
                      </a:r>
                      <a:r>
                        <a:rPr lang="en-GB" sz="900" dirty="0" err="1"/>
                        <a:t>Mtpa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85825"/>
                  </a:ext>
                </a:extLst>
              </a:tr>
            </a:tbl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407900" y="5493523"/>
            <a:ext cx="3283009" cy="241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2011-12</a:t>
            </a:r>
            <a:r>
              <a:rPr lang="en-GB" sz="800" dirty="0">
                <a:latin typeface="+mn-lt"/>
                <a:cs typeface="Calibri" pitchFamily="34" charset="0"/>
              </a:rPr>
              <a:t>: Updated the CO</a:t>
            </a:r>
            <a:r>
              <a:rPr lang="en-GB" sz="800" baseline="-25000" dirty="0">
                <a:latin typeface="+mn-lt"/>
                <a:cs typeface="Calibri" pitchFamily="34" charset="0"/>
              </a:rPr>
              <a:t>2</a:t>
            </a:r>
            <a:r>
              <a:rPr lang="en-GB" sz="800" dirty="0">
                <a:latin typeface="+mn-lt"/>
                <a:cs typeface="Calibri" pitchFamily="34" charset="0"/>
              </a:rPr>
              <a:t> storage feasibility assessment of several offshore gas fields and saline formations.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The storage capacity of clustered gas fields is about 1000 Mt, of saline formations at least 1500 Mt .</a:t>
            </a:r>
          </a:p>
          <a:p>
            <a:pPr algn="just"/>
            <a:endParaRPr lang="en-GB" sz="800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2013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First CO</a:t>
            </a:r>
            <a:r>
              <a:rPr lang="en-GB" sz="800" b="1" baseline="-250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 storage permit </a:t>
            </a:r>
            <a:r>
              <a:rPr lang="en-GB" sz="800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under EU CCS Directive assigned to the P18-4 offshore gas field </a:t>
            </a:r>
            <a:r>
              <a:rPr lang="en-GB" sz="800" dirty="0">
                <a:latin typeface="+mn-lt"/>
                <a:cs typeface="Calibri" pitchFamily="34" charset="0"/>
              </a:rPr>
              <a:t>(storage capacity about 8 Mt).</a:t>
            </a:r>
          </a:p>
          <a:p>
            <a:pPr algn="just"/>
            <a:endParaRPr lang="en-GB" sz="800" dirty="0">
              <a:latin typeface="+mn-lt"/>
              <a:cs typeface="Calibri" pitchFamily="34" charset="0"/>
            </a:endParaRPr>
          </a:p>
          <a:p>
            <a:pPr algn="just"/>
            <a:r>
              <a:rPr lang="en-GB" sz="800" b="1" dirty="0">
                <a:latin typeface="+mn-lt"/>
                <a:cs typeface="Calibri" pitchFamily="34" charset="0"/>
              </a:rPr>
              <a:t>2017</a:t>
            </a:r>
            <a:r>
              <a:rPr lang="en-GB" sz="800" dirty="0">
                <a:latin typeface="+mn-lt"/>
                <a:cs typeface="Calibri" pitchFamily="34" charset="0"/>
              </a:rPr>
              <a:t>: </a:t>
            </a:r>
            <a:r>
              <a:rPr lang="en-GB" sz="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>CCS is high on government and industry agenda.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The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transport and storage plan is being updated.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Detailed technical studies performed to decarbonise the Rotterdam harbour.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An application for an offshore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transport pipeline structure submitted to receive EU funding.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The Port of Rotterdam develops plans to extend the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collection network and increase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deliveries to greenhouses.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Other initiatives have started to connect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supply with CO</a:t>
            </a:r>
            <a:r>
              <a:rPr lang="en-GB" sz="800" b="1" baseline="-25000" dirty="0">
                <a:latin typeface="+mn-lt"/>
                <a:cs typeface="Calibri" pitchFamily="34" charset="0"/>
              </a:rPr>
              <a:t>2</a:t>
            </a:r>
            <a:r>
              <a:rPr lang="en-GB" sz="800" b="1" dirty="0">
                <a:latin typeface="+mn-lt"/>
                <a:cs typeface="Calibri" pitchFamily="34" charset="0"/>
              </a:rPr>
              <a:t> re-use opportunities.</a:t>
            </a:r>
          </a:p>
          <a:p>
            <a:pPr marL="171450" indent="-171450" algn="just">
              <a:buFontTx/>
              <a:buChar char="-"/>
            </a:pPr>
            <a:r>
              <a:rPr lang="en-GB" sz="800" b="1" dirty="0">
                <a:latin typeface="+mn-lt"/>
                <a:cs typeface="Calibri" pitchFamily="34" charset="0"/>
              </a:rPr>
              <a:t>Netherlands co-chairs working group to establish road map to meet emission reduction targets.</a:t>
            </a:r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3036" y="1977095"/>
            <a:ext cx="2763839" cy="31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4782083" y="3577457"/>
            <a:ext cx="311474" cy="215415"/>
          </a:xfrm>
          <a:prstGeom prst="ellipse">
            <a:avLst/>
          </a:prstGeom>
          <a:solidFill>
            <a:srgbClr val="00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4871779" y="3360135"/>
            <a:ext cx="356815" cy="303106"/>
          </a:xfrm>
          <a:prstGeom prst="ellipse">
            <a:avLst/>
          </a:prstGeom>
          <a:solidFill>
            <a:srgbClr val="00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03583" y="3158065"/>
            <a:ext cx="349915" cy="265933"/>
          </a:xfrm>
          <a:prstGeom prst="ellipse">
            <a:avLst/>
          </a:prstGeom>
          <a:solidFill>
            <a:srgbClr val="00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/>
          </a:p>
        </p:txBody>
      </p: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4871779" y="3663241"/>
            <a:ext cx="267119" cy="432736"/>
          </a:xfrm>
          <a:prstGeom prst="ellipse">
            <a:avLst/>
          </a:prstGeom>
          <a:solidFill>
            <a:srgbClr val="33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4826438" y="3619396"/>
            <a:ext cx="223749" cy="130584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 rot="2077395">
            <a:off x="4475537" y="4071196"/>
            <a:ext cx="759957" cy="345999"/>
          </a:xfrm>
          <a:prstGeom prst="ellipse">
            <a:avLst/>
          </a:prstGeom>
          <a:solidFill>
            <a:srgbClr val="33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4870794" y="2495616"/>
            <a:ext cx="625905" cy="562367"/>
          </a:xfrm>
          <a:prstGeom prst="ellipse">
            <a:avLst/>
          </a:prstGeom>
          <a:solidFill>
            <a:srgbClr val="33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050187" y="4679314"/>
            <a:ext cx="179393" cy="129630"/>
          </a:xfrm>
          <a:prstGeom prst="ellipse">
            <a:avLst/>
          </a:prstGeom>
          <a:solidFill>
            <a:srgbClr val="FF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 sz="1100" b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296606" y="4648814"/>
            <a:ext cx="873940" cy="2000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en-US" sz="700" b="1" dirty="0"/>
              <a:t>Rotterdam area</a:t>
            </a: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V="1">
            <a:off x="3932429" y="2063833"/>
            <a:ext cx="0" cy="29395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100"/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932429" y="2205854"/>
            <a:ext cx="5821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/>
              <a:t>500 km</a:t>
            </a:r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6265527" y="3446874"/>
            <a:ext cx="179393" cy="129630"/>
          </a:xfrm>
          <a:prstGeom prst="ellipse">
            <a:avLst/>
          </a:prstGeom>
          <a:solidFill>
            <a:srgbClr val="FF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 sz="1100" b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899451" y="3592817"/>
            <a:ext cx="679982" cy="2000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sz="700" b="1" dirty="0" err="1"/>
              <a:t>Eemshaven</a:t>
            </a:r>
            <a:endParaRPr lang="en-US" altLang="en-US" sz="900" b="1" dirty="0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4290230" y="2058114"/>
            <a:ext cx="16096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100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588367" y="2107678"/>
            <a:ext cx="5821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/>
              <a:t>200 km</a:t>
            </a: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4468638" y="3231459"/>
            <a:ext cx="215863" cy="13630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4825431" y="3447826"/>
            <a:ext cx="223749" cy="172523"/>
          </a:xfrm>
          <a:prstGeom prst="ellipse">
            <a:avLst/>
          </a:prstGeom>
          <a:solidFill>
            <a:srgbClr val="33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4915149" y="3403981"/>
            <a:ext cx="269090" cy="21636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48" name="Oval 6"/>
          <p:cNvSpPr>
            <a:spLocks noChangeArrowheads="1"/>
          </p:cNvSpPr>
          <p:nvPr/>
        </p:nvSpPr>
        <p:spPr bwMode="auto">
          <a:xfrm>
            <a:off x="4782083" y="2019987"/>
            <a:ext cx="536208" cy="303106"/>
          </a:xfrm>
          <a:prstGeom prst="ellipse">
            <a:avLst/>
          </a:prstGeom>
          <a:solidFill>
            <a:srgbClr val="33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3848462" y="5144053"/>
            <a:ext cx="2749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rgbClr val="649EC9"/>
                </a:solidFill>
                <a:latin typeface="Calibri" pitchFamily="34" charset="0"/>
                <a:cs typeface="Calibri" pitchFamily="34" charset="0"/>
              </a:rPr>
              <a:t>Map of high-capacity offshore storage options in The Netherlands. Green circles: (clusters of) depleted gas fields; blue circles: saline formations; Yellow circles: large source areas (Neele, et al. 2012).</a:t>
            </a:r>
            <a:endParaRPr lang="en-US" sz="600" dirty="0">
              <a:solidFill>
                <a:srgbClr val="387D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90970" y="1512552"/>
            <a:ext cx="396876" cy="71438"/>
          </a:xfrm>
          <a:prstGeom prst="chevron">
            <a:avLst>
              <a:gd name="adj" fmla="val 22766"/>
            </a:avLst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3118" y="7926348"/>
            <a:ext cx="29155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 err="1">
                <a:solidFill>
                  <a:srgbClr val="649EC9"/>
                </a:solidFill>
                <a:latin typeface="+mn-lt"/>
              </a:rPr>
              <a:t>Key</a:t>
            </a:r>
            <a:r>
              <a:rPr lang="nl-NL" sz="900" b="1" dirty="0">
                <a:solidFill>
                  <a:srgbClr val="649EC9"/>
                </a:solidFill>
                <a:latin typeface="+mn-lt"/>
              </a:rPr>
              <a:t> </a:t>
            </a:r>
            <a:r>
              <a:rPr lang="nl-NL" sz="900" b="1" dirty="0" err="1">
                <a:solidFill>
                  <a:srgbClr val="649EC9"/>
                </a:solidFill>
                <a:latin typeface="+mn-lt"/>
              </a:rPr>
              <a:t>references</a:t>
            </a:r>
            <a:endParaRPr lang="nl-NL" sz="900" b="1" dirty="0">
              <a:solidFill>
                <a:srgbClr val="649EC9"/>
              </a:solidFill>
              <a:latin typeface="+mn-lt"/>
            </a:endParaRPr>
          </a:p>
          <a:p>
            <a:r>
              <a:rPr lang="nl-NL" sz="500" dirty="0">
                <a:latin typeface="+mn-lt"/>
              </a:rPr>
              <a:t>1. EBN-</a:t>
            </a:r>
            <a:r>
              <a:rPr lang="nl-NL" sz="500" dirty="0" err="1">
                <a:latin typeface="+mn-lt"/>
              </a:rPr>
              <a:t>Gasunie</a:t>
            </a:r>
            <a:r>
              <a:rPr lang="nl-NL" sz="500" dirty="0">
                <a:latin typeface="+mn-lt"/>
              </a:rPr>
              <a:t>, 2010, CO2 transport en opslagstrategie (in Dutch; CO2 transport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storage </a:t>
            </a:r>
            <a:r>
              <a:rPr lang="nl-NL" sz="500" dirty="0" err="1">
                <a:latin typeface="+mn-lt"/>
              </a:rPr>
              <a:t>strategy</a:t>
            </a:r>
            <a:r>
              <a:rPr lang="nl-NL" sz="500" dirty="0">
                <a:latin typeface="+mn-lt"/>
              </a:rPr>
              <a:t>), https://www.ebn.nl/wp-content/uploads/2016/12/co2_transport_en_opslagstrategie_ebn_gasunie.pdf</a:t>
            </a:r>
          </a:p>
          <a:p>
            <a:r>
              <a:rPr lang="nl-NL" sz="500" dirty="0">
                <a:latin typeface="+mn-lt"/>
              </a:rPr>
              <a:t>2. Neele, F, Hofstee, C, Dillen, M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Nepveu</a:t>
            </a:r>
            <a:r>
              <a:rPr lang="nl-NL" sz="500" dirty="0">
                <a:latin typeface="+mn-lt"/>
              </a:rPr>
              <a:t>, M, Independent storage assessment of offshore CO2 storage options </a:t>
            </a:r>
            <a:r>
              <a:rPr lang="nl-NL" sz="500" dirty="0" err="1">
                <a:latin typeface="+mn-lt"/>
              </a:rPr>
              <a:t>for</a:t>
            </a:r>
            <a:r>
              <a:rPr lang="nl-NL" sz="500" dirty="0">
                <a:latin typeface="+mn-lt"/>
              </a:rPr>
              <a:t> Rotterdam: Summary report, TNO report TNO-060-UT-2011-00809, TNO, The Netherlands, 2011, www.globalccsinstitute.com/publications/independent-storage-assessment-offshore-co2-storage-options-rotterdam-summary-report.</a:t>
            </a:r>
          </a:p>
          <a:p>
            <a:r>
              <a:rPr lang="nl-NL" sz="500" dirty="0">
                <a:latin typeface="+mn-lt"/>
              </a:rPr>
              <a:t>3. Neele, F., ten Veen, J., Wilschut, F.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C. Hofstee, Independent assessment of high-</a:t>
            </a:r>
            <a:r>
              <a:rPr lang="nl-NL" sz="500" dirty="0" err="1">
                <a:latin typeface="+mn-lt"/>
              </a:rPr>
              <a:t>capacity</a:t>
            </a:r>
            <a:r>
              <a:rPr lang="nl-NL" sz="500" dirty="0">
                <a:latin typeface="+mn-lt"/>
              </a:rPr>
              <a:t> offshore CO2 storage options, TNO report TNO-060-UT-2012-00414/B, 2012, (http://www.globalccsinstitute.com/publications/independent-assessment-high-capacity-offshore-co2-storage-options).</a:t>
            </a:r>
          </a:p>
          <a:p>
            <a:r>
              <a:rPr lang="nl-NL" sz="500" dirty="0">
                <a:latin typeface="+mn-lt"/>
              </a:rPr>
              <a:t>4. </a:t>
            </a:r>
            <a:r>
              <a:rPr lang="nl-NL" sz="500" dirty="0" err="1">
                <a:latin typeface="+mn-lt"/>
              </a:rPr>
              <a:t>Kopp</a:t>
            </a:r>
            <a:r>
              <a:rPr lang="nl-NL" sz="500" dirty="0">
                <a:latin typeface="+mn-lt"/>
              </a:rPr>
              <a:t>, A., Ros, M., Jonker, T., Wevers J.-P., </a:t>
            </a:r>
            <a:r>
              <a:rPr lang="nl-NL" sz="500" dirty="0" err="1">
                <a:latin typeface="+mn-lt"/>
              </a:rPr>
              <a:t>Gittins</a:t>
            </a:r>
            <a:r>
              <a:rPr lang="nl-NL" sz="500" dirty="0">
                <a:latin typeface="+mn-lt"/>
              </a:rPr>
              <a:t>, C., Plug, W.-J., </a:t>
            </a:r>
            <a:r>
              <a:rPr lang="nl-NL" sz="500" dirty="0" err="1">
                <a:latin typeface="+mn-lt"/>
              </a:rPr>
              <a:t>Aspects</a:t>
            </a:r>
            <a:r>
              <a:rPr lang="nl-NL" sz="500" dirty="0">
                <a:latin typeface="+mn-lt"/>
              </a:rPr>
              <a:t> of </a:t>
            </a:r>
            <a:r>
              <a:rPr lang="nl-NL" sz="500" dirty="0" err="1">
                <a:latin typeface="+mn-lt"/>
              </a:rPr>
              <a:t>the</a:t>
            </a:r>
            <a:r>
              <a:rPr lang="nl-NL" sz="500" dirty="0">
                <a:latin typeface="+mn-lt"/>
              </a:rPr>
              <a:t> storage permit </a:t>
            </a:r>
            <a:r>
              <a:rPr lang="nl-NL" sz="500" dirty="0" err="1">
                <a:latin typeface="+mn-lt"/>
              </a:rPr>
              <a:t>application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for</a:t>
            </a:r>
            <a:r>
              <a:rPr lang="nl-NL" sz="500" dirty="0">
                <a:latin typeface="+mn-lt"/>
              </a:rPr>
              <a:t> CO2 storage in </a:t>
            </a:r>
            <a:r>
              <a:rPr lang="nl-NL" sz="500" dirty="0" err="1">
                <a:latin typeface="+mn-lt"/>
              </a:rPr>
              <a:t>the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depleted</a:t>
            </a:r>
            <a:r>
              <a:rPr lang="nl-NL" sz="500" dirty="0">
                <a:latin typeface="+mn-lt"/>
              </a:rPr>
              <a:t> gas field offshore </a:t>
            </a:r>
            <a:r>
              <a:rPr lang="nl-NL" sz="500" dirty="0" err="1">
                <a:latin typeface="+mn-lt"/>
              </a:rPr>
              <a:t>the</a:t>
            </a:r>
            <a:r>
              <a:rPr lang="nl-NL" sz="500" dirty="0">
                <a:latin typeface="+mn-lt"/>
              </a:rPr>
              <a:t> Netherlands, Energy </a:t>
            </a:r>
            <a:r>
              <a:rPr lang="nl-NL" sz="500" dirty="0" err="1">
                <a:latin typeface="+mn-lt"/>
              </a:rPr>
              <a:t>Procedia</a:t>
            </a:r>
            <a:r>
              <a:rPr lang="nl-NL" sz="500" dirty="0">
                <a:latin typeface="+mn-lt"/>
              </a:rPr>
              <a:t>, 37, 2013, Pages 6287-6294, https://doi.org/10.1016/j.egypro.2013.06.557.</a:t>
            </a:r>
          </a:p>
          <a:p>
            <a:r>
              <a:rPr lang="nl-NL" sz="500" dirty="0">
                <a:latin typeface="+mn-lt"/>
              </a:rPr>
              <a:t>5. Steeghs, P., Neele, F., </a:t>
            </a:r>
            <a:r>
              <a:rPr lang="nl-NL" sz="500" dirty="0" err="1">
                <a:latin typeface="+mn-lt"/>
              </a:rPr>
              <a:t>Gittins</a:t>
            </a:r>
            <a:r>
              <a:rPr lang="nl-NL" sz="500" dirty="0">
                <a:latin typeface="+mn-lt"/>
              </a:rPr>
              <a:t>, C.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Ros, M., </a:t>
            </a:r>
            <a:r>
              <a:rPr lang="nl-NL" sz="500" dirty="0" err="1">
                <a:latin typeface="+mn-lt"/>
              </a:rPr>
              <a:t>Drafting</a:t>
            </a:r>
            <a:r>
              <a:rPr lang="nl-NL" sz="500" dirty="0">
                <a:latin typeface="+mn-lt"/>
              </a:rPr>
              <a:t> a monitoring plan </a:t>
            </a:r>
            <a:r>
              <a:rPr lang="nl-NL" sz="500" dirty="0" err="1">
                <a:latin typeface="+mn-lt"/>
              </a:rPr>
              <a:t>for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the</a:t>
            </a:r>
            <a:r>
              <a:rPr lang="nl-NL" sz="500" dirty="0">
                <a:latin typeface="+mn-lt"/>
              </a:rPr>
              <a:t> ROAD project </a:t>
            </a:r>
            <a:r>
              <a:rPr lang="nl-NL" sz="500" dirty="0" err="1">
                <a:latin typeface="+mn-lt"/>
              </a:rPr>
              <a:t>under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the</a:t>
            </a:r>
            <a:r>
              <a:rPr lang="nl-NL" sz="500" dirty="0">
                <a:latin typeface="+mn-lt"/>
              </a:rPr>
              <a:t> EU CCS Directive. Energy </a:t>
            </a:r>
            <a:r>
              <a:rPr lang="nl-NL" sz="500" dirty="0" err="1">
                <a:latin typeface="+mn-lt"/>
              </a:rPr>
              <a:t>Procedia</a:t>
            </a:r>
            <a:r>
              <a:rPr lang="nl-NL" sz="500" dirty="0">
                <a:latin typeface="+mn-lt"/>
              </a:rPr>
              <a:t>, 63, 2014, 6680-6687, http://dx.doi.org/10.1016/j.egypro.2014.11.702.</a:t>
            </a:r>
          </a:p>
          <a:p>
            <a:r>
              <a:rPr lang="nl-NL" sz="500" dirty="0">
                <a:latin typeface="+mn-lt"/>
              </a:rPr>
              <a:t>6. </a:t>
            </a:r>
            <a:r>
              <a:rPr lang="nl-NL" sz="500" dirty="0" err="1">
                <a:latin typeface="+mn-lt"/>
              </a:rPr>
              <a:t>Nepveu</a:t>
            </a:r>
            <a:r>
              <a:rPr lang="nl-NL" sz="500" dirty="0">
                <a:latin typeface="+mn-lt"/>
              </a:rPr>
              <a:t>, M., Neele, F., </a:t>
            </a:r>
            <a:r>
              <a:rPr lang="nl-NL" sz="500" dirty="0" err="1">
                <a:latin typeface="+mn-lt"/>
              </a:rPr>
              <a:t>Delprat-Jannaud</a:t>
            </a:r>
            <a:r>
              <a:rPr lang="nl-NL" sz="500" dirty="0">
                <a:latin typeface="+mn-lt"/>
              </a:rPr>
              <a:t>, F., et al., CO2 storage </a:t>
            </a:r>
            <a:r>
              <a:rPr lang="nl-NL" sz="500" dirty="0" err="1">
                <a:latin typeface="+mn-lt"/>
              </a:rPr>
              <a:t>feasibility</a:t>
            </a:r>
            <a:r>
              <a:rPr lang="nl-NL" sz="500" dirty="0">
                <a:latin typeface="+mn-lt"/>
              </a:rPr>
              <a:t>: a workflow </a:t>
            </a:r>
            <a:r>
              <a:rPr lang="nl-NL" sz="500" dirty="0" err="1">
                <a:latin typeface="+mn-lt"/>
              </a:rPr>
              <a:t>for</a:t>
            </a:r>
            <a:r>
              <a:rPr lang="nl-NL" sz="500" dirty="0">
                <a:latin typeface="+mn-lt"/>
              </a:rPr>
              <a:t> site </a:t>
            </a:r>
            <a:r>
              <a:rPr lang="nl-NL" sz="500" dirty="0" err="1">
                <a:latin typeface="+mn-lt"/>
              </a:rPr>
              <a:t>characterisation</a:t>
            </a:r>
            <a:r>
              <a:rPr lang="nl-NL" sz="500" dirty="0">
                <a:latin typeface="+mn-lt"/>
              </a:rPr>
              <a:t>, Oil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Gas </a:t>
            </a:r>
            <a:r>
              <a:rPr lang="nl-NL" sz="500" dirty="0" err="1">
                <a:latin typeface="+mn-lt"/>
              </a:rPr>
              <a:t>Science</a:t>
            </a:r>
            <a:r>
              <a:rPr lang="nl-NL" sz="500" dirty="0">
                <a:latin typeface="+mn-lt"/>
              </a:rPr>
              <a:t> </a:t>
            </a:r>
            <a:r>
              <a:rPr lang="nl-NL" sz="500" dirty="0" err="1">
                <a:latin typeface="+mn-lt"/>
              </a:rPr>
              <a:t>and</a:t>
            </a:r>
            <a:r>
              <a:rPr lang="nl-NL" sz="500" dirty="0">
                <a:latin typeface="+mn-lt"/>
              </a:rPr>
              <a:t> Technology, 70, 555-566, 2015, http://dx.doi.org/10.2516/ogst/2014034.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4378941" y="3359182"/>
            <a:ext cx="490867" cy="261167"/>
          </a:xfrm>
          <a:prstGeom prst="ellipse">
            <a:avLst/>
          </a:prstGeom>
          <a:solidFill>
            <a:srgbClr val="00FF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4477016" y="3393549"/>
            <a:ext cx="312459" cy="172523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132665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24921</TotalTime>
  <Words>825</Words>
  <Application>Microsoft Office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Lies Peters</dc:creator>
  <cp:lastModifiedBy>Vandeweijer, V.P. (Vincent)</cp:lastModifiedBy>
  <cp:revision>221</cp:revision>
  <cp:lastPrinted>2017-06-06T13:13:44Z</cp:lastPrinted>
  <dcterms:created xsi:type="dcterms:W3CDTF">2011-08-18T14:01:38Z</dcterms:created>
  <dcterms:modified xsi:type="dcterms:W3CDTF">2017-06-11T14:34:21Z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08/11/2016 09:25:07</vt:lpwstr>
  </property>
</Properties>
</file>